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7" r:id="rId4"/>
    <p:sldId id="316" r:id="rId5"/>
    <p:sldId id="320" r:id="rId6"/>
    <p:sldId id="321" r:id="rId7"/>
    <p:sldId id="322" r:id="rId8"/>
    <p:sldId id="323" r:id="rId9"/>
    <p:sldId id="324" r:id="rId10"/>
    <p:sldId id="325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51" r:id="rId25"/>
    <p:sldId id="342" r:id="rId26"/>
    <p:sldId id="343" r:id="rId27"/>
    <p:sldId id="344" r:id="rId28"/>
    <p:sldId id="345" r:id="rId29"/>
    <p:sldId id="414" r:id="rId30"/>
    <p:sldId id="346" r:id="rId31"/>
    <p:sldId id="347" r:id="rId32"/>
    <p:sldId id="348" r:id="rId33"/>
    <p:sldId id="349" r:id="rId34"/>
    <p:sldId id="363" r:id="rId35"/>
    <p:sldId id="364" r:id="rId36"/>
    <p:sldId id="365" r:id="rId37"/>
    <p:sldId id="350" r:id="rId38"/>
    <p:sldId id="352" r:id="rId39"/>
    <p:sldId id="353" r:id="rId40"/>
    <p:sldId id="354" r:id="rId41"/>
    <p:sldId id="415" r:id="rId42"/>
    <p:sldId id="355" r:id="rId43"/>
    <p:sldId id="366" r:id="rId44"/>
    <p:sldId id="367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30DE-96F7-480C-ADEB-65D3D41C91E7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0140-3F30-4B1D-88C3-5BACCDF9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0.wmf"/><Relationship Id="rId19" Type="http://schemas.openxmlformats.org/officeDocument/2006/relationships/image" Target="../media/image35.pn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wmf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92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>
                <a:cs typeface="2  Lotus" pitchFamily="2" charset="-78"/>
              </a:rPr>
              <a:t>روابط فشار-دما-حجم در گازها</a:t>
            </a:r>
            <a:endParaRPr lang="en-US" sz="4000" dirty="0">
              <a:cs typeface="2 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2  Lotus" pitchFamily="2" charset="-78"/>
              </a:rPr>
              <a:t>گاز ایده آل: مولکول‌های گاز ایده‌ آل برهمکنشی با یکدیگر نداشته و به تنهایی حجمی را اشغال نمی‌کنند. گازها در دمای بالا و فشار پایین شرایط گاز ایده آل را دارا می باشند. </a:t>
            </a:r>
          </a:p>
          <a:p>
            <a:pPr marL="0" indent="0" algn="just" rtl="1">
              <a:buNone/>
            </a:pPr>
            <a:r>
              <a:rPr lang="fa-IR" sz="2800" dirty="0">
                <a:cs typeface="2  Lotus" pitchFamily="2" charset="-78"/>
              </a:rPr>
              <a:t>معادله حالت گاز ایده آل : </a:t>
            </a:r>
          </a:p>
          <a:p>
            <a:pPr marL="0" indent="0" rtl="1">
              <a:buNone/>
            </a:pPr>
            <a:endParaRPr lang="en-US" sz="2800" dirty="0">
              <a:cs typeface="2  Lotus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00364" y="2285992"/>
          <a:ext cx="1700449" cy="51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3" imgW="583920" imgH="177480" progId="Equation.3">
                  <p:embed/>
                </p:oleObj>
              </mc:Choice>
              <mc:Fallback>
                <p:oleObj name="Equation" r:id="rId3" imgW="5839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2285992"/>
                        <a:ext cx="1700449" cy="517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3929066"/>
            <a:ext cx="4129513" cy="25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929066"/>
            <a:ext cx="4144198" cy="25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857364"/>
            <a:ext cx="1962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928934"/>
            <a:ext cx="6105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28625" y="336550"/>
          <a:ext cx="61007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3" imgW="2997000" imgH="228600" progId="Equation.3">
                  <p:embed/>
                </p:oleObj>
              </mc:Choice>
              <mc:Fallback>
                <p:oleObj name="Equation" r:id="rId3" imgW="2997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25" y="336550"/>
                        <a:ext cx="61007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39714" y="779463"/>
          <a:ext cx="26606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5" imgW="1307880" imgH="355320" progId="Equation.3">
                  <p:embed/>
                </p:oleObj>
              </mc:Choice>
              <mc:Fallback>
                <p:oleObj name="Equation" r:id="rId5" imgW="13078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14" y="779463"/>
                        <a:ext cx="26606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338523" y="785794"/>
          <a:ext cx="26622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7" imgW="1307880" imgH="355320" progId="Equation.3">
                  <p:embed/>
                </p:oleObj>
              </mc:Choice>
              <mc:Fallback>
                <p:oleObj name="Equation" r:id="rId7" imgW="13078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23" y="785794"/>
                        <a:ext cx="26622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6343681" y="785794"/>
          <a:ext cx="25860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Equation" r:id="rId9" imgW="1269720" imgH="355320" progId="Equation.3">
                  <p:embed/>
                </p:oleObj>
              </mc:Choice>
              <mc:Fallback>
                <p:oleObj name="Equation" r:id="rId9" imgW="126972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81" y="785794"/>
                        <a:ext cx="25860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57158" y="1714488"/>
          <a:ext cx="26114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6" name="Equation" r:id="rId11" imgW="1282680" imgH="355320" progId="Equation.3">
                  <p:embed/>
                </p:oleObj>
              </mc:Choice>
              <mc:Fallback>
                <p:oleObj name="Equation" r:id="rId11" imgW="1282680" imgH="355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714488"/>
                        <a:ext cx="261143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3422659" y="1714488"/>
          <a:ext cx="25066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Equation" r:id="rId13" imgW="1231560" imgH="355320" progId="Equation.3">
                  <p:embed/>
                </p:oleObj>
              </mc:Choice>
              <mc:Fallback>
                <p:oleObj name="Equation" r:id="rId13" imgW="1231560" imgH="355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9" y="1714488"/>
                        <a:ext cx="2506663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6307169" y="1708143"/>
          <a:ext cx="2765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Equation" r:id="rId15" imgW="1358640" imgH="355320" progId="Equation.3">
                  <p:embed/>
                </p:oleObj>
              </mc:Choice>
              <mc:Fallback>
                <p:oleObj name="Equation" r:id="rId15" imgW="1358640" imgH="3553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69" y="1708143"/>
                        <a:ext cx="27654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360385" y="2868613"/>
          <a:ext cx="7426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Equation" r:id="rId17" imgW="2882880" imgH="355320" progId="Equation.3">
                  <p:embed/>
                </p:oleObj>
              </mc:Choice>
              <mc:Fallback>
                <p:oleObj name="Equation" r:id="rId17" imgW="2882880" imgH="3553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85" y="2868613"/>
                        <a:ext cx="74263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8596" y="4714884"/>
            <a:ext cx="3829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2  Lotus" pitchFamily="2" charset="-78"/>
              </a:rPr>
              <a:t>گاز حقیقی</a:t>
            </a:r>
            <a:endParaRPr lang="en-US" dirty="0">
              <a:cs typeface="2 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2  Lotus" pitchFamily="2" charset="-78"/>
              </a:rPr>
              <a:t>گازی که از برهمکنش ذرات آن نتوان صرف نظر کرد</a:t>
            </a:r>
            <a:endParaRPr lang="en-US" sz="2800" dirty="0">
              <a:cs typeface="2  Lotus" pitchFamily="2" charset="-78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2233636"/>
            <a:ext cx="77628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1480"/>
            <a:ext cx="8353425" cy="51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-24"/>
            <a:ext cx="7943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-24"/>
            <a:ext cx="84296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1047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2752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790575"/>
            <a:ext cx="78009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09725"/>
            <a:ext cx="8143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-24"/>
            <a:ext cx="78581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2143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85992"/>
            <a:ext cx="4562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86116" y="5143512"/>
            <a:ext cx="207170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=49.7 </a:t>
            </a:r>
            <a:r>
              <a:rPr lang="en-US" sz="2400" dirty="0" err="1">
                <a:solidFill>
                  <a:schemeClr val="tx1"/>
                </a:solidFill>
              </a:rPr>
              <a:t>atm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571472" y="1285860"/>
          <a:ext cx="6691907" cy="262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36" name="Equation" r:id="rId3" imgW="2438280" imgH="901440" progId="Equation.3">
                  <p:embed/>
                </p:oleObj>
              </mc:Choice>
              <mc:Fallback>
                <p:oleObj name="Equation" r:id="rId3" imgW="2438280" imgH="90144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285860"/>
                        <a:ext cx="6691907" cy="2627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r" rtl="1"/>
            <a:r>
              <a:rPr lang="fa-IR" dirty="0"/>
              <a:t>راه دوم:</a:t>
            </a:r>
          </a:p>
          <a:p>
            <a:pPr algn="r" rtl="1">
              <a:buNone/>
            </a:pPr>
            <a:endParaRPr lang="en-US" dirty="0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85720" y="214290"/>
          <a:ext cx="5143509" cy="345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Equation" r:id="rId3" imgW="2247840" imgH="1511280" progId="Equation.3">
                  <p:embed/>
                </p:oleObj>
              </mc:Choice>
              <mc:Fallback>
                <p:oleObj name="Equation" r:id="rId3" imgW="2247840" imgH="1511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14290"/>
                        <a:ext cx="5143509" cy="345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47" y="3929066"/>
            <a:ext cx="87505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14"/>
            <a:ext cx="334622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604680" cy="15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62200"/>
            <a:ext cx="83153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34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4"/>
            <a:ext cx="3638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000924" cy="568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788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09652" cy="61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>
                <a:cs typeface="2  Lotus" pitchFamily="2" charset="-78"/>
              </a:rPr>
              <a:t>الف)</a:t>
            </a:r>
          </a:p>
          <a:p>
            <a:pPr algn="r" rtl="1"/>
            <a:endParaRPr lang="fa-IR" sz="2800" dirty="0">
              <a:cs typeface="2  Lotus" pitchFamily="2" charset="-78"/>
            </a:endParaRPr>
          </a:p>
          <a:p>
            <a:pPr algn="r" rtl="1">
              <a:buNone/>
            </a:pPr>
            <a:r>
              <a:rPr lang="fa-IR" sz="2800" dirty="0">
                <a:cs typeface="2  Lotus" pitchFamily="2" charset="-78"/>
              </a:rPr>
              <a:t>ب)</a:t>
            </a:r>
          </a:p>
          <a:p>
            <a:pPr algn="r" rtl="1">
              <a:buNone/>
            </a:pPr>
            <a:endParaRPr lang="fa-IR" sz="2800" dirty="0">
              <a:cs typeface="2  Lotus" pitchFamily="2" charset="-78"/>
            </a:endParaRPr>
          </a:p>
          <a:p>
            <a:pPr algn="r" rtl="1">
              <a:buNone/>
            </a:pPr>
            <a:endParaRPr lang="fa-IR" sz="2800" dirty="0">
              <a:cs typeface="2  Lotus" pitchFamily="2" charset="-78"/>
            </a:endParaRPr>
          </a:p>
          <a:p>
            <a:pPr algn="r" rtl="1">
              <a:buNone/>
            </a:pPr>
            <a:endParaRPr lang="fa-IR" sz="2800" dirty="0">
              <a:cs typeface="2  Lotus" pitchFamily="2" charset="-78"/>
            </a:endParaRPr>
          </a:p>
          <a:p>
            <a:pPr algn="r" rtl="1">
              <a:buNone/>
            </a:pPr>
            <a:endParaRPr lang="fa-IR" sz="2800" dirty="0">
              <a:cs typeface="2  Lotus" pitchFamily="2" charset="-78"/>
            </a:endParaRPr>
          </a:p>
          <a:p>
            <a:pPr algn="r" rtl="1">
              <a:buNone/>
            </a:pPr>
            <a:r>
              <a:rPr lang="fa-IR" sz="2800" dirty="0">
                <a:cs typeface="2  Lotus" pitchFamily="2" charset="-78"/>
              </a:rPr>
              <a:t>ج) </a:t>
            </a:r>
            <a:endParaRPr lang="en-US" sz="2800" dirty="0">
              <a:cs typeface="2  Lotus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4282" y="214290"/>
          <a:ext cx="5279714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3" imgW="2730240" imgH="406080" progId="Equation.3">
                  <p:embed/>
                </p:oleObj>
              </mc:Choice>
              <mc:Fallback>
                <p:oleObj name="Equation" r:id="rId3" imgW="27302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5279714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46"/>
            <a:ext cx="79253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1810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2"/>
            <a:ext cx="8353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3446"/>
            <a:ext cx="548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643578"/>
            <a:ext cx="690562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r" rtl="1">
              <a:buNone/>
            </a:pPr>
            <a:r>
              <a:rPr lang="fa-IR" dirty="0"/>
              <a:t>د)</a:t>
            </a:r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r>
              <a:rPr lang="fa-IR" dirty="0"/>
              <a:t>و) </a:t>
            </a:r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324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759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5"/>
            <a:ext cx="6143668" cy="20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686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826" name="AutoShape 2" descr="Real gas z-Factor chart [2]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28" name="AutoShape 4" descr="Real gas z-Factor chart [2]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30" name="AutoShape 6" descr="Real gas z-Factor chart [2]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4940"/>
            <a:ext cx="6572296" cy="671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2  Lotus" pitchFamily="2" charset="-78"/>
              </a:rPr>
              <a:t>مثال: حجم 40 کیلوگرم دی اکسید کربن در شرایط استاندارد را به دست آورید.</a:t>
            </a:r>
          </a:p>
          <a:p>
            <a:pPr marL="0" indent="0" algn="r" rtl="1">
              <a:buNone/>
            </a:pPr>
            <a:r>
              <a:rPr lang="fa-IR" sz="2400" dirty="0">
                <a:cs typeface="2  Lotus" pitchFamily="2" charset="-78"/>
              </a:rPr>
              <a:t>حل: روش اول</a:t>
            </a:r>
          </a:p>
          <a:p>
            <a:pPr marL="0" indent="0" algn="r" rtl="1">
              <a:buNone/>
            </a:pPr>
            <a:endParaRPr lang="fa-IR" sz="2400" dirty="0">
              <a:cs typeface="2  Lotus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2  Lotus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2  Lotus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2  Lotus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cs typeface="2  Lotus" pitchFamily="2" charset="-78"/>
              </a:rPr>
              <a:t>روش دوم:</a:t>
            </a:r>
          </a:p>
          <a:p>
            <a:pPr marL="0" indent="0" algn="r" rtl="1">
              <a:buNone/>
            </a:pPr>
            <a:endParaRPr lang="en-US" sz="2400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2  Lotus" pitchFamily="2" charset="-78"/>
              </a:rPr>
              <a:t>فشار بخار</a:t>
            </a:r>
            <a:endParaRPr lang="en-US" dirty="0">
              <a:cs typeface="2 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800" dirty="0">
                <a:cs typeface="2  Lotus" pitchFamily="2" charset="-78"/>
              </a:rPr>
              <a:t>فشاری که در اثر تبخیر مولکول های یک ماده خالص ایجاد می شود، فشار بخار آن ماده نامیده می شود. تبخیر و میعان تحولات تعادلی هستند و فشار بخار فشار تعادلی می باشد. </a:t>
            </a:r>
          </a:p>
          <a:p>
            <a:pPr marL="0" indent="0" algn="just" rtl="1">
              <a:buNone/>
            </a:pPr>
            <a:endParaRPr lang="fa-IR" sz="2800" dirty="0">
              <a:cs typeface="2  Lotus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cs typeface="2  Lotus" pitchFamily="2" charset="-78"/>
              </a:rPr>
              <a:t>نمودار فشار بخار</a:t>
            </a:r>
          </a:p>
          <a:p>
            <a:pPr marL="0" indent="0" algn="just" rtl="1">
              <a:buNone/>
            </a:pPr>
            <a:r>
              <a:rPr lang="fa-IR" sz="2800" dirty="0">
                <a:cs typeface="2  Lotus" pitchFamily="2" charset="-78"/>
              </a:rPr>
              <a:t>جداول ترمودینامیکی</a:t>
            </a:r>
          </a:p>
          <a:p>
            <a:pPr marL="0" indent="0" algn="just" rtl="1">
              <a:buNone/>
            </a:pPr>
            <a:r>
              <a:rPr lang="fa-IR" sz="2800" dirty="0">
                <a:cs typeface="2  Lotus" pitchFamily="2" charset="-78"/>
              </a:rPr>
              <a:t>معادلات تجربی نظیر معادله آنتوان</a:t>
            </a:r>
            <a:endParaRPr lang="en-US" sz="2800" dirty="0">
              <a:cs typeface="2  Lotus" pitchFamily="2" charset="-78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286388"/>
            <a:ext cx="2831319" cy="9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حالت اشباع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643050"/>
            <a:ext cx="719985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48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400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48100"/>
            <a:ext cx="3400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4486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790575"/>
            <a:ext cx="62960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95368"/>
            <a:ext cx="6467500" cy="606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9588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181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638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1963"/>
            <a:ext cx="84963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357290" y="4357694"/>
          <a:ext cx="7358114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1" name="Equation" r:id="rId4" imgW="2666880" imgH="939600" progId="Equation.3">
                  <p:embed/>
                </p:oleObj>
              </mc:Choice>
              <mc:Fallback>
                <p:oleObj name="Equation" r:id="rId4" imgW="2666880" imgH="93960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357694"/>
                        <a:ext cx="7358114" cy="20717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1324261"/>
            <a:ext cx="5084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a-IR" sz="2400" dirty="0">
                <a:solidFill>
                  <a:srgbClr val="0000FF"/>
                </a:solidFill>
              </a:rPr>
              <a:t>46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2  Lotus" pitchFamily="2" charset="-78"/>
              </a:rPr>
              <a:t>قانون رائولت و دالتون</a:t>
            </a:r>
            <a:endParaRPr lang="en-US" dirty="0">
              <a:cs typeface="2  Lotus" pitchFamily="2" charset="-78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66"/>
            <a:ext cx="4676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2600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885828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2047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r" rtl="1"/>
            <a:r>
              <a:rPr lang="fa-IR" dirty="0"/>
              <a:t>دانسیته گاز: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دانسیته نسبی گاز:</a:t>
            </a:r>
            <a:endParaRPr lang="en-US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446213" y="1142984"/>
          <a:ext cx="59213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Equation" r:id="rId3" imgW="2298600" imgH="355320" progId="Equation.3">
                  <p:embed/>
                </p:oleObj>
              </mc:Choice>
              <mc:Fallback>
                <p:oleObj name="Equation" r:id="rId3" imgW="229860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142984"/>
                        <a:ext cx="592137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2214554"/>
            <a:ext cx="770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2  Lotus" pitchFamily="2" charset="-78"/>
              </a:rPr>
              <a:t>مثال:  چگالی نیتروژن در دمای </a:t>
            </a:r>
            <a:r>
              <a:rPr lang="en-US" sz="2400" baseline="30000" dirty="0">
                <a:latin typeface="Courier New"/>
                <a:cs typeface="2  Lotus" pitchFamily="2" charset="-78"/>
              </a:rPr>
              <a:t>◦</a:t>
            </a:r>
            <a:r>
              <a:rPr lang="en-US" sz="2400" dirty="0">
                <a:latin typeface="Courier New"/>
                <a:cs typeface="2  Lotus" pitchFamily="2" charset="-78"/>
              </a:rPr>
              <a:t>C</a:t>
            </a:r>
            <a:r>
              <a:rPr lang="fa-IR" sz="2400" dirty="0">
                <a:latin typeface="Courier New"/>
                <a:cs typeface="2  Lotus" pitchFamily="2" charset="-78"/>
              </a:rPr>
              <a:t> 27 و فشار </a:t>
            </a:r>
            <a:r>
              <a:rPr lang="en-US" sz="2400" dirty="0" err="1">
                <a:latin typeface="Courier New"/>
                <a:cs typeface="2  Lotus" pitchFamily="2" charset="-78"/>
              </a:rPr>
              <a:t>kPa</a:t>
            </a:r>
            <a:r>
              <a:rPr lang="fa-IR" sz="2400" dirty="0">
                <a:latin typeface="Courier New"/>
                <a:cs typeface="2  Lotus" pitchFamily="2" charset="-78"/>
              </a:rPr>
              <a:t> 100 را به دست آورید:</a:t>
            </a:r>
            <a:endParaRPr lang="en-US" sz="2400" dirty="0">
              <a:cs typeface="2  Lotus" pitchFamily="2" charset="-78"/>
            </a:endParaRP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714480" y="4143380"/>
          <a:ext cx="23876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Equation" r:id="rId5" imgW="927000" imgH="406080" progId="Equation.3">
                  <p:embed/>
                </p:oleObj>
              </mc:Choice>
              <mc:Fallback>
                <p:oleObj name="Equation" r:id="rId5" imgW="9270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143380"/>
                        <a:ext cx="238760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5500702"/>
            <a:ext cx="770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2  Lotus" pitchFamily="2" charset="-78"/>
              </a:rPr>
              <a:t>مثال:  چگالی نسبی نیتروژن در شرایط استاندارد </a:t>
            </a:r>
            <a:r>
              <a:rPr lang="fa-IR" sz="2400" dirty="0">
                <a:latin typeface="Courier New"/>
                <a:cs typeface="2  Lotus" pitchFamily="2" charset="-78"/>
              </a:rPr>
              <a:t>را به دست آورید:</a:t>
            </a:r>
            <a:endParaRPr lang="en-US" sz="2400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915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25963"/>
          </a:xfrm>
        </p:spPr>
        <p:txBody>
          <a:bodyPr/>
          <a:lstStyle/>
          <a:p>
            <a:pPr algn="r" rtl="1"/>
            <a:r>
              <a:rPr lang="fa-IR" dirty="0">
                <a:cs typeface="2  Lotus" pitchFamily="2" charset="-78"/>
              </a:rPr>
              <a:t>قانون هنری</a:t>
            </a:r>
            <a:endParaRPr lang="en-US" dirty="0">
              <a:cs typeface="2  Lotus" pitchFamily="2" charset="-78"/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509845" cy="8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71775" cy="8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2  Lotus" pitchFamily="2" charset="-78"/>
              </a:rPr>
              <a:t>مثال: برای حذف آلاینده های هیدروکربنی از یک نمونه خاک، 30 متر مکعب مخلوط هوا و بخار آب در دمای 100 درجه سانتی گراد و فشار </a:t>
            </a:r>
            <a:r>
              <a:rPr lang="en-US" sz="2000" dirty="0" err="1">
                <a:cs typeface="2  Lotus" pitchFamily="2" charset="-78"/>
              </a:rPr>
              <a:t>kPa</a:t>
            </a:r>
            <a:r>
              <a:rPr lang="fa-IR" sz="2000" dirty="0">
                <a:cs typeface="2  Lotus" pitchFamily="2" charset="-78"/>
              </a:rPr>
              <a:t> 98.6 مورد استفاده قرار می گیرد. گاز در دمای 14 درجه سانتی گراد و فشار </a:t>
            </a:r>
            <a:r>
              <a:rPr lang="en-US" sz="2000" dirty="0" err="1">
                <a:cs typeface="2  Lotus" pitchFamily="2" charset="-78"/>
              </a:rPr>
              <a:t>kPa</a:t>
            </a:r>
            <a:r>
              <a:rPr lang="fa-IR" sz="2000" dirty="0">
                <a:cs typeface="2  Lotus" pitchFamily="2" charset="-78"/>
              </a:rPr>
              <a:t> 109.1</a:t>
            </a:r>
            <a:r>
              <a:rPr lang="en-US" sz="2000" dirty="0">
                <a:cs typeface="2  Lotus" pitchFamily="2" charset="-78"/>
              </a:rPr>
              <a:t> </a:t>
            </a:r>
            <a:r>
              <a:rPr lang="fa-IR" sz="2000" dirty="0">
                <a:cs typeface="2  Lotus" pitchFamily="2" charset="-78"/>
              </a:rPr>
              <a:t>خارج و بخشی از بخار آب مایع می شود. کسر بخار آب میعان یافته را بیابید.</a:t>
            </a:r>
            <a:endParaRPr lang="en-US" sz="2000" dirty="0">
              <a:cs typeface="2  Lotus" pitchFamily="2" charset="-78"/>
            </a:endParaRPr>
          </a:p>
        </p:txBody>
      </p:sp>
      <p:pic>
        <p:nvPicPr>
          <p:cNvPr id="71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64322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5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500306"/>
            <a:ext cx="1847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57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54292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34075" y="3813175"/>
          <a:ext cx="320992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5" name="Equation" r:id="rId6" imgW="2158920" imgH="1066680" progId="Equation.3">
                  <p:embed/>
                </p:oleObj>
              </mc:Choice>
              <mc:Fallback>
                <p:oleObj name="Equation" r:id="rId6" imgW="2158920" imgH="1066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3813175"/>
                        <a:ext cx="3209925" cy="158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782" name="Object 6"/>
          <p:cNvGraphicFramePr>
            <a:graphicFrameLocks noChangeAspect="1"/>
          </p:cNvGraphicFramePr>
          <p:nvPr/>
        </p:nvGraphicFramePr>
        <p:xfrm>
          <a:off x="273050" y="5591175"/>
          <a:ext cx="33797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6" name="Equation" r:id="rId8" imgW="2273040" imgH="698400" progId="Equation.3">
                  <p:embed/>
                </p:oleObj>
              </mc:Choice>
              <mc:Fallback>
                <p:oleObj name="Equation" r:id="rId8" imgW="2273040" imgH="698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591175"/>
                        <a:ext cx="337978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2  Lotus" pitchFamily="2" charset="-78"/>
              </a:rPr>
              <a:t>برخی مفاهیم مربوط به اشباع</a:t>
            </a:r>
            <a:endParaRPr lang="en-US" sz="4000" dirty="0">
              <a:cs typeface="2 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2  Lotus" pitchFamily="2" charset="-78"/>
              </a:rPr>
              <a:t>اشباع جزئی: در صورتی که تماس دو فاز مایع و بخار کافی نباشد اشباع کامل اتفاق نمی افتاد به این حالت اشباع جزئی گویند:</a:t>
            </a:r>
          </a:p>
          <a:p>
            <a:pPr algn="r" rtl="1"/>
            <a:endParaRPr lang="fa-IR" sz="2400" dirty="0">
              <a:cs typeface="2  Lotus" pitchFamily="2" charset="-78"/>
            </a:endParaRPr>
          </a:p>
          <a:p>
            <a:pPr algn="r" rtl="1">
              <a:buNone/>
            </a:pPr>
            <a:r>
              <a:rPr lang="fa-IR" sz="2400" dirty="0">
                <a:cs typeface="2  Lotus" pitchFamily="2" charset="-78"/>
              </a:rPr>
              <a:t>اشباع نسبی</a:t>
            </a:r>
          </a:p>
          <a:p>
            <a:pPr algn="r" rtl="1">
              <a:buNone/>
            </a:pPr>
            <a:r>
              <a:rPr lang="fa-IR" sz="2400" dirty="0">
                <a:cs typeface="2  Lotus" pitchFamily="2" charset="-78"/>
              </a:rPr>
              <a:t> </a:t>
            </a:r>
          </a:p>
          <a:p>
            <a:pPr algn="r" rtl="1">
              <a:buNone/>
            </a:pPr>
            <a:r>
              <a:rPr lang="fa-IR" sz="2400" dirty="0">
                <a:cs typeface="2  Lotus" pitchFamily="2" charset="-78"/>
              </a:rPr>
              <a:t>اشباع مولی</a:t>
            </a:r>
          </a:p>
          <a:p>
            <a:pPr algn="r" rtl="1">
              <a:buNone/>
            </a:pPr>
            <a:endParaRPr lang="fa-IR" sz="2400" dirty="0">
              <a:cs typeface="2  Lotus" pitchFamily="2" charset="-78"/>
            </a:endParaRPr>
          </a:p>
          <a:p>
            <a:pPr algn="r" rtl="1">
              <a:buNone/>
            </a:pPr>
            <a:r>
              <a:rPr lang="fa-IR" sz="2400" dirty="0">
                <a:cs typeface="2  Lotus" pitchFamily="2" charset="-78"/>
              </a:rPr>
              <a:t>اشباع مطلق</a:t>
            </a:r>
          </a:p>
          <a:p>
            <a:pPr algn="r" rtl="1">
              <a:buNone/>
            </a:pPr>
            <a:endParaRPr lang="fa-IR" sz="2400" dirty="0">
              <a:cs typeface="2  Lotus" pitchFamily="2" charset="-78"/>
            </a:endParaRPr>
          </a:p>
          <a:p>
            <a:pPr algn="r" rtl="1">
              <a:buNone/>
            </a:pPr>
            <a:endParaRPr lang="fa-IR" sz="2400" dirty="0">
              <a:cs typeface="2  Lotus" pitchFamily="2" charset="-78"/>
            </a:endParaRPr>
          </a:p>
          <a:p>
            <a:pPr algn="r" rtl="1">
              <a:buNone/>
            </a:pPr>
            <a:r>
              <a:rPr lang="fa-IR" sz="2400" dirty="0">
                <a:cs typeface="2  Lotus" pitchFamily="2" charset="-78"/>
              </a:rPr>
              <a:t>رطوبت: نسبت جرم بخار آب به جرم هوای خشک</a:t>
            </a:r>
            <a:endParaRPr lang="en-US" sz="2400" dirty="0">
              <a:cs typeface="2  Lotus" pitchFamily="2" charset="-78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1000132" cy="6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723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971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86256"/>
            <a:ext cx="1123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57573" cy="13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6695510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77583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86322"/>
            <a:ext cx="5219724" cy="51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357826"/>
            <a:ext cx="55430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543984" cy="13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2  Lotus" pitchFamily="2" charset="-78"/>
              </a:rPr>
              <a:t>مخلوط گاز ایده آل</a:t>
            </a:r>
            <a:endParaRPr lang="en-US" dirty="0">
              <a:cs typeface="2 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2  Lotus" pitchFamily="2" charset="-78"/>
              </a:rPr>
              <a:t>فشار جزئی: (قانون دالتون)</a:t>
            </a:r>
            <a:endParaRPr lang="en-US" dirty="0">
              <a:cs typeface="2  Lotus" pitchFamily="2" charset="-78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62200"/>
            <a:ext cx="7419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881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r" rtl="1"/>
            <a:r>
              <a:rPr lang="fa-IR" dirty="0">
                <a:cs typeface="2  Lotus" pitchFamily="2" charset="-78"/>
              </a:rPr>
              <a:t>قانون آماگات</a:t>
            </a:r>
            <a:endParaRPr lang="en-US" dirty="0">
              <a:cs typeface="2  Lotus" pitchFamily="2" charset="-78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862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835343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85720" y="2714621"/>
          <a:ext cx="4357718" cy="56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Equation" r:id="rId4" imgW="1473120" imgH="190440" progId="Equation.3">
                  <p:embed/>
                </p:oleObj>
              </mc:Choice>
              <mc:Fallback>
                <p:oleObj name="Equation" r:id="rId4" imgW="1473120" imgH="19044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714621"/>
                        <a:ext cx="4357718" cy="564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Content Placeholder 4"/>
          <p:cNvGraphicFramePr>
            <a:graphicFrameLocks noChangeAspect="1"/>
          </p:cNvGraphicFramePr>
          <p:nvPr/>
        </p:nvGraphicFramePr>
        <p:xfrm>
          <a:off x="307975" y="3514745"/>
          <a:ext cx="4192587" cy="9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6" imgW="1460160" imgH="342720" progId="Equation.3">
                  <p:embed/>
                </p:oleObj>
              </mc:Choice>
              <mc:Fallback>
                <p:oleObj name="Equation" r:id="rId6" imgW="146016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514745"/>
                        <a:ext cx="4192587" cy="9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Content Placeholder 4"/>
          <p:cNvGraphicFramePr>
            <a:graphicFrameLocks noChangeAspect="1"/>
          </p:cNvGraphicFramePr>
          <p:nvPr/>
        </p:nvGraphicFramePr>
        <p:xfrm>
          <a:off x="5429256" y="2928934"/>
          <a:ext cx="3286148" cy="99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Equation" r:id="rId8" imgW="1180800" imgH="355320" progId="Equation.3">
                  <p:embed/>
                </p:oleObj>
              </mc:Choice>
              <mc:Fallback>
                <p:oleObj name="Equation" r:id="rId8" imgW="11808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928934"/>
                        <a:ext cx="3286148" cy="990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328612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/>
              <a:t>3/6* 0/8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4291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/>
              <a:t>0/4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4714884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fa-IR" sz="2400" dirty="0">
                <a:cs typeface="2  Lotus" pitchFamily="2" charset="-78"/>
              </a:rPr>
              <a:t>تعیین مقدار اکسیژن ورودی </a:t>
            </a:r>
            <a:endParaRPr lang="en-US" sz="2400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282" y="1428736"/>
            <a:ext cx="29597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39686" y="130161"/>
          <a:ext cx="25034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Equation" r:id="rId4" imgW="1231560" imgH="672840" progId="Equation.3">
                  <p:embed/>
                </p:oleObj>
              </mc:Choice>
              <mc:Fallback>
                <p:oleObj name="Equation" r:id="rId4" imgW="123156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86" y="130161"/>
                        <a:ext cx="2503488" cy="1370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648" y="2571744"/>
            <a:ext cx="298782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22237" y="2571750"/>
          <a:ext cx="4521201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7" imgW="2222280" imgH="279360" progId="Equation.3">
                  <p:embed/>
                </p:oleObj>
              </mc:Choice>
              <mc:Fallback>
                <p:oleObj name="Equation" r:id="rId7" imgW="222228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" y="2571750"/>
                        <a:ext cx="4521201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443291"/>
            <a:ext cx="2762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6507" y="4286256"/>
            <a:ext cx="3057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104775" y="4225925"/>
          <a:ext cx="46005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11" imgW="2260440" imgH="342720" progId="Equation.3">
                  <p:embed/>
                </p:oleObj>
              </mc:Choice>
              <mc:Fallback>
                <p:oleObj name="Equation" r:id="rId11" imgW="2260440" imgH="342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225925"/>
                        <a:ext cx="460057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2269" y="5191141"/>
            <a:ext cx="260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1457" y="6167460"/>
            <a:ext cx="1552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204788" y="6154738"/>
          <a:ext cx="4419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15" imgW="2171520" imgH="279360" progId="Equation.3">
                  <p:embed/>
                </p:oleObj>
              </mc:Choice>
              <mc:Fallback>
                <p:oleObj name="Equation" r:id="rId15" imgW="2171520" imgH="2793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6154738"/>
                        <a:ext cx="44196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10277</TotalTime>
  <Words>327</Words>
  <Application>Microsoft Office PowerPoint</Application>
  <PresentationFormat>On-screen Show (4:3)</PresentationFormat>
  <Paragraphs>66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Office Theme</vt:lpstr>
      <vt:lpstr>Equation</vt:lpstr>
      <vt:lpstr>روابط فشار-دما-حجم در گازها</vt:lpstr>
      <vt:lpstr>PowerPoint Presentation</vt:lpstr>
      <vt:lpstr>PowerPoint Presentation</vt:lpstr>
      <vt:lpstr>PowerPoint Presentation</vt:lpstr>
      <vt:lpstr>مخلوط گاز ایده آل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گاز حقیقی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فشار بخار</vt:lpstr>
      <vt:lpstr>حالت اشباع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برخی مفاهیم مربوط به اشباع</vt:lpstr>
      <vt:lpstr>PowerPoint Presentation</vt:lpstr>
      <vt:lpstr>PowerPoint Presentation</vt:lpstr>
    </vt:vector>
  </TitlesOfParts>
  <Company>KARBAR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KARBAR</dc:creator>
  <cp:lastModifiedBy>PC</cp:lastModifiedBy>
  <cp:revision>425</cp:revision>
  <dcterms:created xsi:type="dcterms:W3CDTF">2020-03-17T08:39:19Z</dcterms:created>
  <dcterms:modified xsi:type="dcterms:W3CDTF">2024-02-05T10:01:20Z</dcterms:modified>
</cp:coreProperties>
</file>